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702"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7/17/2012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7/17/2012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an Assignment?</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Anand</a:t>
            </a:r>
            <a:r>
              <a:rPr lang="en-US" dirty="0" smtClean="0"/>
              <a:t> </a:t>
            </a:r>
            <a:r>
              <a:rPr lang="en-US" dirty="0" err="1" smtClean="0"/>
              <a:t>Mahanand</a:t>
            </a:r>
            <a:endParaRPr lang="en-US" dirty="0" smtClean="0"/>
          </a:p>
          <a:p>
            <a:r>
              <a:rPr lang="en-US" dirty="0" smtClean="0"/>
              <a:t>Dept. of Materials Development</a:t>
            </a:r>
          </a:p>
          <a:p>
            <a:r>
              <a:rPr lang="en-US" dirty="0" smtClean="0"/>
              <a:t>EFL University, Hyderabad-500007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4&amp;5</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“Mind,” he began again, lifting one arm from the elbow, the palm of the hand </a:t>
            </a:r>
            <a:r>
              <a:rPr lang="en-US" dirty="0" err="1" smtClean="0"/>
              <a:t>outwords</a:t>
            </a:r>
            <a:r>
              <a:rPr lang="en-US" dirty="0" smtClean="0"/>
              <a:t>, so that, with his legs folded before him, he had the pose of a Buddha preaching in European clothes and without a lotus flower-“ ( 8).</a:t>
            </a:r>
          </a:p>
          <a:p>
            <a:pPr>
              <a:buNone/>
            </a:pPr>
            <a:endParaRPr lang="en-US" dirty="0" smtClean="0"/>
          </a:p>
          <a:p>
            <a:pPr>
              <a:buNone/>
            </a:pPr>
            <a:endParaRPr lang="en-US" dirty="0" smtClean="0"/>
          </a:p>
          <a:p>
            <a:pPr>
              <a:buNone/>
            </a:pPr>
            <a:endParaRPr lang="en-US" dirty="0" smtClean="0"/>
          </a:p>
          <a:p>
            <a:pPr>
              <a:buNone/>
            </a:pPr>
            <a:r>
              <a:rPr lang="en-US" dirty="0" smtClean="0"/>
              <a:t>Marlow ceased and sat apart, indistinct and silent, in the pose of a meditating Buddha.” (110).</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Notes from </a:t>
            </a:r>
            <a:r>
              <a:rPr lang="en-US" dirty="0" smtClean="0"/>
              <a:t> critical texts</a:t>
            </a:r>
            <a:br>
              <a:rPr lang="en-US" dirty="0" smtClean="0"/>
            </a:br>
            <a:r>
              <a:rPr lang="en-US" dirty="0" smtClean="0"/>
              <a:t>Note 1</a:t>
            </a:r>
            <a:endParaRPr lang="en-US" dirty="0"/>
          </a:p>
        </p:txBody>
      </p:sp>
      <p:sp>
        <p:nvSpPr>
          <p:cNvPr id="3" name="Content Placeholder 2"/>
          <p:cNvSpPr>
            <a:spLocks noGrp="1"/>
          </p:cNvSpPr>
          <p:nvPr>
            <p:ph idx="1"/>
          </p:nvPr>
        </p:nvSpPr>
        <p:spPr/>
        <p:txBody>
          <a:bodyPr/>
          <a:lstStyle/>
          <a:p>
            <a:r>
              <a:rPr lang="en-US" dirty="0" smtClean="0"/>
              <a:t>Harold Bloom’s  </a:t>
            </a:r>
            <a:r>
              <a:rPr lang="en-US" i="1" dirty="0" smtClean="0"/>
              <a:t>Joseph Conrad’s Heart of Darkness.</a:t>
            </a:r>
            <a:endParaRPr lang="en-US" dirty="0" smtClean="0"/>
          </a:p>
          <a:p>
            <a:r>
              <a:rPr lang="en-US" dirty="0" smtClean="0"/>
              <a:t>“Conrad like many novelists today, was both drawn to idealism repelled by its hypocritical abuse.”(6).</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2</a:t>
            </a:r>
            <a:endParaRPr lang="en-US" dirty="0"/>
          </a:p>
        </p:txBody>
      </p:sp>
      <p:sp>
        <p:nvSpPr>
          <p:cNvPr id="3" name="Content Placeholder 2"/>
          <p:cNvSpPr>
            <a:spLocks noGrp="1"/>
          </p:cNvSpPr>
          <p:nvPr>
            <p:ph idx="1"/>
          </p:nvPr>
        </p:nvSpPr>
        <p:spPr/>
        <p:txBody>
          <a:bodyPr>
            <a:normAutofit/>
          </a:bodyPr>
          <a:lstStyle/>
          <a:p>
            <a:pPr>
              <a:buNone/>
            </a:pPr>
            <a:r>
              <a:rPr lang="en-US" dirty="0" smtClean="0"/>
              <a:t>In Under Western Eyes. Sophia </a:t>
            </a:r>
            <a:r>
              <a:rPr lang="en-US" dirty="0" err="1" smtClean="0"/>
              <a:t>Antonova</a:t>
            </a:r>
            <a:r>
              <a:rPr lang="en-US" dirty="0" smtClean="0"/>
              <a:t> makes a distinction between those who burn and those who rot, and  remarks that it is some times preferable to burn. The Kurtz who had  made himself literally one of the devils of the land, and who in solitude had kicked himself loose on the earth, burns while others rot.” ( </a:t>
            </a:r>
            <a:r>
              <a:rPr lang="en-US" dirty="0" err="1" smtClean="0"/>
              <a:t>qtd</a:t>
            </a:r>
            <a:r>
              <a:rPr lang="en-US" dirty="0" smtClean="0"/>
              <a:t>. In </a:t>
            </a:r>
            <a:r>
              <a:rPr lang="en-US" dirty="0" err="1" smtClean="0"/>
              <a:t>Guerard</a:t>
            </a:r>
            <a:r>
              <a:rPr lang="en-US" dirty="0" smtClean="0"/>
              <a:t> 7).</a:t>
            </a:r>
          </a:p>
          <a:p>
            <a:pPr>
              <a:buNone/>
            </a:pPr>
            <a:r>
              <a:rPr lang="en-US" dirty="0" smtClean="0"/>
              <a:t>“ Before the Congo I was just a mere animal”</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3</a:t>
            </a:r>
            <a:endParaRPr lang="en-US"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    Marlow says“ Going  up was like travelling back to the easiest beginnings of the world, when vegetation rioted   on the earth and the  big trees were kings. An empty stream, a great silence, an impenetrable forest. The air was warm, thick , heavy and sluggish. There was no joy in the brilliance of sunshine. The long stretches of the waterway ran on, deserted , into the gloom of overshadowed distances. On silvery sand backs hippos and alligators sunned themselves side by  side.” (</a:t>
            </a:r>
            <a:r>
              <a:rPr lang="en-US" dirty="0" err="1" smtClean="0"/>
              <a:t>Guerard</a:t>
            </a:r>
            <a:r>
              <a:rPr lang="en-US" dirty="0" smtClean="0"/>
              <a:t> 15).</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4</a:t>
            </a:r>
            <a:endParaRPr lang="en-US" dirty="0"/>
          </a:p>
        </p:txBody>
      </p:sp>
      <p:sp>
        <p:nvSpPr>
          <p:cNvPr id="3" name="Content Placeholder 2"/>
          <p:cNvSpPr>
            <a:spLocks noGrp="1"/>
          </p:cNvSpPr>
          <p:nvPr>
            <p:ph idx="1"/>
          </p:nvPr>
        </p:nvSpPr>
        <p:spPr/>
        <p:txBody>
          <a:bodyPr/>
          <a:lstStyle/>
          <a:p>
            <a:r>
              <a:rPr lang="en-US" dirty="0" smtClean="0"/>
              <a:t>“ </a:t>
            </a:r>
            <a:r>
              <a:rPr lang="en-US" i="1" dirty="0" smtClean="0"/>
              <a:t>Heart of Darkness</a:t>
            </a:r>
            <a:r>
              <a:rPr lang="en-US" dirty="0" smtClean="0"/>
              <a:t> nevertheless remains one of the great dark meditations in literature, and one of the purest expressions of a melancholy temperament.(16).</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Paper</a:t>
            </a:r>
            <a:endParaRPr lang="en-US" dirty="0"/>
          </a:p>
        </p:txBody>
      </p:sp>
      <p:sp>
        <p:nvSpPr>
          <p:cNvPr id="3" name="Content Placeholder 2"/>
          <p:cNvSpPr>
            <a:spLocks noGrp="1"/>
          </p:cNvSpPr>
          <p:nvPr>
            <p:ph idx="1"/>
          </p:nvPr>
        </p:nvSpPr>
        <p:spPr/>
        <p:txBody>
          <a:bodyPr>
            <a:normAutofit/>
          </a:bodyPr>
          <a:lstStyle/>
          <a:p>
            <a:pPr>
              <a:buNone/>
            </a:pPr>
            <a:r>
              <a:rPr lang="en-US" dirty="0" smtClean="0"/>
              <a:t>Now we can go back to the outline expand it using the notes we have from the primary text and the critical materials. </a:t>
            </a:r>
          </a:p>
          <a:p>
            <a:pPr>
              <a:buNone/>
            </a:pPr>
            <a:r>
              <a:rPr lang="en-US" dirty="0" smtClean="0"/>
              <a:t> </a:t>
            </a:r>
          </a:p>
          <a:p>
            <a:pPr>
              <a:buNone/>
            </a:pPr>
            <a:r>
              <a:rPr lang="en-US" dirty="0" smtClean="0"/>
              <a:t>Let us write the first draft starting with the abstract.</a:t>
            </a:r>
          </a:p>
          <a:p>
            <a:pPr>
              <a:buNone/>
            </a:pPr>
            <a:r>
              <a:rPr lang="en-US" b="1" dirty="0" smtClean="0"/>
              <a:t>Conrad’s </a:t>
            </a:r>
            <a:r>
              <a:rPr lang="en-US" b="1" i="1" dirty="0" smtClean="0"/>
              <a:t>Heart of Darkness</a:t>
            </a:r>
            <a:r>
              <a:rPr lang="en-US" b="1" dirty="0" smtClean="0"/>
              <a:t> (1902): A Story of Inner Journey</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pPr>
              <a:buNone/>
            </a:pPr>
            <a:r>
              <a:rPr lang="en-US" dirty="0" smtClean="0"/>
              <a:t>Ingredients in an abstract</a:t>
            </a:r>
          </a:p>
          <a:p>
            <a:r>
              <a:rPr lang="en-US" dirty="0" smtClean="0"/>
              <a:t>Objective</a:t>
            </a:r>
          </a:p>
          <a:p>
            <a:r>
              <a:rPr lang="en-US" dirty="0" smtClean="0"/>
              <a:t>Methodology</a:t>
            </a:r>
          </a:p>
          <a:p>
            <a:r>
              <a:rPr lang="en-US" dirty="0" smtClean="0"/>
              <a:t>Specification of texts</a:t>
            </a:r>
          </a:p>
          <a:p>
            <a:r>
              <a:rPr lang="en-US" dirty="0" smtClean="0"/>
              <a:t>Approach</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Introduction</a:t>
            </a:r>
            <a:endParaRPr lang="en-US" dirty="0"/>
          </a:p>
        </p:txBody>
      </p:sp>
      <p:sp>
        <p:nvSpPr>
          <p:cNvPr id="3" name="Content Placeholder 2"/>
          <p:cNvSpPr>
            <a:spLocks noGrp="1"/>
          </p:cNvSpPr>
          <p:nvPr>
            <p:ph idx="1"/>
          </p:nvPr>
        </p:nvSpPr>
        <p:spPr/>
        <p:txBody>
          <a:bodyPr/>
          <a:lstStyle/>
          <a:p>
            <a:pPr>
              <a:buNone/>
            </a:pPr>
            <a:r>
              <a:rPr lang="en-US" dirty="0" smtClean="0"/>
              <a:t>Background</a:t>
            </a:r>
          </a:p>
          <a:p>
            <a:r>
              <a:rPr lang="en-US" dirty="0" smtClean="0"/>
              <a:t>Author, historical </a:t>
            </a:r>
            <a:r>
              <a:rPr lang="en-US" dirty="0" smtClean="0"/>
              <a:t>context (e.g. colonialism)</a:t>
            </a:r>
            <a:endParaRPr lang="en-US" dirty="0" smtClean="0"/>
          </a:p>
          <a:p>
            <a:r>
              <a:rPr lang="en-US" dirty="0" smtClean="0"/>
              <a:t>Thematic</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
            </a:r>
            <a:endParaRPr lang="en-US" dirty="0"/>
          </a:p>
        </p:txBody>
      </p:sp>
      <p:sp>
        <p:nvSpPr>
          <p:cNvPr id="3" name="Content Placeholder 2"/>
          <p:cNvSpPr>
            <a:spLocks noGrp="1"/>
          </p:cNvSpPr>
          <p:nvPr>
            <p:ph idx="1"/>
          </p:nvPr>
        </p:nvSpPr>
        <p:spPr/>
        <p:txBody>
          <a:bodyPr/>
          <a:lstStyle/>
          <a:p>
            <a:r>
              <a:rPr lang="en-US" dirty="0" smtClean="0"/>
              <a:t>Supported by evidence from texts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To be drawn from your argument</a:t>
            </a:r>
          </a:p>
          <a:p>
            <a:r>
              <a:rPr lang="en-US" dirty="0" smtClean="0"/>
              <a:t>Linked to your objective statement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topic</a:t>
            </a:r>
            <a:endParaRPr lang="en-US" dirty="0"/>
          </a:p>
        </p:txBody>
      </p:sp>
      <p:sp>
        <p:nvSpPr>
          <p:cNvPr id="3" name="Content Placeholder 2"/>
          <p:cNvSpPr>
            <a:spLocks noGrp="1"/>
          </p:cNvSpPr>
          <p:nvPr>
            <p:ph idx="1"/>
          </p:nvPr>
        </p:nvSpPr>
        <p:spPr/>
        <p:txBody>
          <a:bodyPr/>
          <a:lstStyle/>
          <a:p>
            <a:r>
              <a:rPr lang="en-US" dirty="0" smtClean="0"/>
              <a:t>How do you get a topic?</a:t>
            </a:r>
          </a:p>
          <a:p>
            <a:r>
              <a:rPr lang="en-US" dirty="0" smtClean="0"/>
              <a:t>How do you select?</a:t>
            </a:r>
          </a:p>
          <a:p>
            <a:r>
              <a:rPr lang="en-US" dirty="0" smtClean="0"/>
              <a:t>How do you narrow it down?</a:t>
            </a:r>
          </a:p>
          <a:p>
            <a:r>
              <a:rPr lang="en-US" dirty="0" smtClean="0"/>
              <a:t>What are the criteria of your selection?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Conrad, Joseph. </a:t>
            </a:r>
            <a:r>
              <a:rPr lang="en-US" i="1" dirty="0" smtClean="0"/>
              <a:t>Heart of Darkness</a:t>
            </a:r>
            <a:r>
              <a:rPr lang="en-US" dirty="0" smtClean="0"/>
              <a:t>. London: Vintage Books, 2007.</a:t>
            </a:r>
          </a:p>
          <a:p>
            <a:pPr>
              <a:buNone/>
            </a:pPr>
            <a:endParaRPr lang="en-US" dirty="0" smtClean="0"/>
          </a:p>
          <a:p>
            <a:pPr>
              <a:buNone/>
            </a:pPr>
            <a:r>
              <a:rPr lang="en-US" dirty="0" err="1" smtClean="0"/>
              <a:t>Guerard</a:t>
            </a:r>
            <a:r>
              <a:rPr lang="en-US" dirty="0" smtClean="0"/>
              <a:t>, Albert J. “The Journey Within.” </a:t>
            </a:r>
            <a:r>
              <a:rPr lang="en-US" i="1" dirty="0" smtClean="0"/>
              <a:t>Joseph Conrad’s Heart of Darkness</a:t>
            </a:r>
            <a:r>
              <a:rPr lang="en-US" dirty="0" smtClean="0"/>
              <a:t>. Ed. Harold Bloom. </a:t>
            </a:r>
          </a:p>
          <a:p>
            <a:pPr>
              <a:buNone/>
            </a:pPr>
            <a:r>
              <a:rPr lang="en-US" dirty="0" smtClean="0"/>
              <a:t>Delhi: Viva Books, 2007.</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an Assignment in ELT area</a:t>
            </a:r>
            <a:endParaRPr lang="en-US" dirty="0"/>
          </a:p>
        </p:txBody>
      </p:sp>
      <p:sp>
        <p:nvSpPr>
          <p:cNvPr id="3" name="Content Placeholder 2"/>
          <p:cNvSpPr>
            <a:spLocks noGrp="1"/>
          </p:cNvSpPr>
          <p:nvPr>
            <p:ph idx="1"/>
          </p:nvPr>
        </p:nvSpPr>
        <p:spPr/>
        <p:txBody>
          <a:bodyPr>
            <a:normAutofit/>
          </a:bodyPr>
          <a:lstStyle/>
          <a:p>
            <a:r>
              <a:rPr lang="en-US" dirty="0" smtClean="0"/>
              <a:t>Selecting a topic</a:t>
            </a:r>
          </a:p>
          <a:p>
            <a:r>
              <a:rPr lang="en-US" dirty="0" smtClean="0"/>
              <a:t>Survey of Materials</a:t>
            </a:r>
          </a:p>
          <a:p>
            <a:r>
              <a:rPr lang="en-US" dirty="0" smtClean="0"/>
              <a:t>First Reading</a:t>
            </a:r>
          </a:p>
          <a:p>
            <a:r>
              <a:rPr lang="en-US" dirty="0" smtClean="0"/>
              <a:t>Preparing an outline</a:t>
            </a:r>
          </a:p>
          <a:p>
            <a:r>
              <a:rPr lang="en-US" dirty="0" smtClean="0"/>
              <a:t>Data Collection</a:t>
            </a:r>
          </a:p>
          <a:p>
            <a:r>
              <a:rPr lang="en-US" dirty="0" smtClean="0"/>
              <a:t>Preparing a questionnaire</a:t>
            </a:r>
          </a:p>
          <a:p>
            <a:r>
              <a:rPr lang="en-US" dirty="0" smtClean="0"/>
              <a:t>Interpretation of data</a:t>
            </a:r>
          </a:p>
          <a:p>
            <a:r>
              <a:rPr lang="en-US" dirty="0" smtClean="0"/>
              <a:t>Second Reading (for </a:t>
            </a:r>
            <a:r>
              <a:rPr lang="en-US" dirty="0" err="1" smtClean="0"/>
              <a:t>theory+Review</a:t>
            </a:r>
            <a:r>
              <a:rPr lang="en-US" dirty="0" smtClean="0"/>
              <a:t>, etc.)</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Assignment</a:t>
            </a:r>
            <a:endParaRPr lang="en-US" dirty="0"/>
          </a:p>
        </p:txBody>
      </p:sp>
      <p:sp>
        <p:nvSpPr>
          <p:cNvPr id="3" name="Content Placeholder 2"/>
          <p:cNvSpPr>
            <a:spLocks noGrp="1"/>
          </p:cNvSpPr>
          <p:nvPr>
            <p:ph idx="1"/>
          </p:nvPr>
        </p:nvSpPr>
        <p:spPr/>
        <p:txBody>
          <a:bodyPr/>
          <a:lstStyle/>
          <a:p>
            <a:r>
              <a:rPr lang="en-US" dirty="0" smtClean="0"/>
              <a:t> Make a draft of  </a:t>
            </a:r>
            <a:r>
              <a:rPr lang="en-US" dirty="0" smtClean="0"/>
              <a:t>your assignment</a:t>
            </a:r>
          </a:p>
          <a:p>
            <a:r>
              <a:rPr lang="en-US" dirty="0" smtClean="0"/>
              <a:t> Follow APA </a:t>
            </a:r>
            <a:r>
              <a:rPr lang="en-US" dirty="0" smtClean="0"/>
              <a:t>style of </a:t>
            </a:r>
            <a:r>
              <a:rPr lang="en-US" dirty="0" smtClean="0"/>
              <a:t>documentation </a:t>
            </a:r>
            <a:endParaRPr lang="en-US" dirty="0" smtClean="0"/>
          </a:p>
          <a:p>
            <a:r>
              <a:rPr lang="en-US" dirty="0" smtClean="0"/>
              <a:t>Tone, Style and academic conventions</a:t>
            </a:r>
            <a:endParaRPr lang="en-US" dirty="0" smtClean="0"/>
          </a:p>
          <a:p>
            <a:r>
              <a:rPr lang="en-US" dirty="0" smtClean="0"/>
              <a:t>Editing- Macro and Micro</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of a questionnaire</a:t>
            </a:r>
            <a:endParaRPr lang="en-US" dirty="0"/>
          </a:p>
        </p:txBody>
      </p:sp>
      <p:sp>
        <p:nvSpPr>
          <p:cNvPr id="3" name="Content Placeholder 2"/>
          <p:cNvSpPr>
            <a:spLocks noGrp="1"/>
          </p:cNvSpPr>
          <p:nvPr>
            <p:ph idx="1"/>
          </p:nvPr>
        </p:nvSpPr>
        <p:spPr/>
        <p:txBody>
          <a:bodyPr>
            <a:normAutofit fontScale="25000" lnSpcReduction="20000"/>
          </a:bodyPr>
          <a:lstStyle/>
          <a:p>
            <a:r>
              <a:rPr lang="en-US" dirty="0" smtClean="0"/>
              <a:t>This survey is done for a research paper to know about difficulties of students in understanding university lectures. Please feel free to give your responses. Your identity will not be disclosed.</a:t>
            </a:r>
          </a:p>
          <a:p>
            <a:r>
              <a:rPr lang="en-US" dirty="0" smtClean="0"/>
              <a:t> </a:t>
            </a:r>
          </a:p>
          <a:p>
            <a:r>
              <a:rPr lang="en-US" dirty="0" smtClean="0"/>
              <a:t> </a:t>
            </a:r>
          </a:p>
          <a:p>
            <a:r>
              <a:rPr lang="en-US" dirty="0" smtClean="0"/>
              <a:t>Name…………………………..</a:t>
            </a:r>
          </a:p>
          <a:p>
            <a:pPr lvl="0"/>
            <a:r>
              <a:rPr lang="en-US" dirty="0" smtClean="0"/>
              <a:t>Can you decode/understand fully what has been said in  the lectures.</a:t>
            </a:r>
          </a:p>
          <a:p>
            <a:pPr lvl="1"/>
            <a:r>
              <a:rPr lang="en-US" dirty="0" smtClean="0"/>
              <a:t>Yes______</a:t>
            </a:r>
          </a:p>
          <a:p>
            <a:pPr lvl="1"/>
            <a:r>
              <a:rPr lang="en-US" dirty="0" smtClean="0"/>
              <a:t>No______</a:t>
            </a:r>
          </a:p>
          <a:p>
            <a:pPr lvl="1"/>
            <a:r>
              <a:rPr lang="en-US" dirty="0" smtClean="0"/>
              <a:t>To some extend_____</a:t>
            </a:r>
          </a:p>
          <a:p>
            <a:pPr lvl="0"/>
            <a:r>
              <a:rPr lang="en-US" dirty="0" smtClean="0"/>
              <a:t>Can you identify the main and the subsidiary points in a lecture?</a:t>
            </a:r>
          </a:p>
          <a:p>
            <a:r>
              <a:rPr lang="en-US" dirty="0" smtClean="0"/>
              <a:t>                  a. Yes_______</a:t>
            </a:r>
          </a:p>
          <a:p>
            <a:r>
              <a:rPr lang="en-US" dirty="0" smtClean="0"/>
              <a:t>                  b. No_______</a:t>
            </a:r>
          </a:p>
          <a:p>
            <a:r>
              <a:rPr lang="en-US" dirty="0" smtClean="0"/>
              <a:t>                  c. To some extend______.</a:t>
            </a:r>
          </a:p>
          <a:p>
            <a:pPr lvl="0"/>
            <a:r>
              <a:rPr lang="en-US" dirty="0" smtClean="0"/>
              <a:t>Can you distinguish between important points and less important points?</a:t>
            </a:r>
          </a:p>
          <a:p>
            <a:pPr lvl="1"/>
            <a:r>
              <a:rPr lang="en-US" dirty="0" smtClean="0"/>
              <a:t>Yes______</a:t>
            </a:r>
          </a:p>
          <a:p>
            <a:pPr lvl="1"/>
            <a:r>
              <a:rPr lang="en-US" dirty="0" smtClean="0"/>
              <a:t>No______</a:t>
            </a:r>
          </a:p>
          <a:p>
            <a:pPr lvl="1"/>
            <a:r>
              <a:rPr lang="en-US" dirty="0" smtClean="0"/>
              <a:t>So some extend_____</a:t>
            </a:r>
          </a:p>
          <a:p>
            <a:pPr lvl="0"/>
            <a:r>
              <a:rPr lang="en-US" dirty="0" smtClean="0"/>
              <a:t>Can you identify the topic of the lecture and follow the topic development?</a:t>
            </a:r>
          </a:p>
          <a:p>
            <a:pPr lvl="1"/>
            <a:r>
              <a:rPr lang="en-US" dirty="0" smtClean="0"/>
              <a:t>Yes______</a:t>
            </a:r>
          </a:p>
          <a:p>
            <a:pPr lvl="1"/>
            <a:r>
              <a:rPr lang="en-US" dirty="0" smtClean="0"/>
              <a:t>No______ </a:t>
            </a:r>
          </a:p>
          <a:p>
            <a:pPr lvl="1"/>
            <a:r>
              <a:rPr lang="en-US" dirty="0" smtClean="0"/>
              <a:t>To some extend_____</a:t>
            </a:r>
          </a:p>
          <a:p>
            <a:pPr lvl="0"/>
            <a:r>
              <a:rPr lang="en-US" dirty="0" smtClean="0"/>
              <a:t>Do you face problem in understanding the British accent?</a:t>
            </a:r>
          </a:p>
          <a:p>
            <a:r>
              <a:rPr lang="en-US" dirty="0" smtClean="0"/>
              <a:t>            </a:t>
            </a:r>
            <a:r>
              <a:rPr lang="en-US" dirty="0" err="1" smtClean="0"/>
              <a:t>a.Yes</a:t>
            </a:r>
            <a:r>
              <a:rPr lang="en-US" dirty="0" smtClean="0"/>
              <a:t>____</a:t>
            </a:r>
          </a:p>
          <a:p>
            <a:r>
              <a:rPr lang="en-US" dirty="0" smtClean="0"/>
              <a:t>            </a:t>
            </a:r>
            <a:r>
              <a:rPr lang="en-US" dirty="0" err="1" smtClean="0"/>
              <a:t>b.No</a:t>
            </a:r>
            <a:r>
              <a:rPr lang="en-US" dirty="0" smtClean="0"/>
              <a:t>_____</a:t>
            </a:r>
          </a:p>
          <a:p>
            <a:r>
              <a:rPr lang="en-US" dirty="0" smtClean="0"/>
              <a:t>            </a:t>
            </a:r>
            <a:r>
              <a:rPr lang="en-US" dirty="0" err="1" smtClean="0"/>
              <a:t>c.Not</a:t>
            </a:r>
            <a:r>
              <a:rPr lang="en-US" dirty="0" smtClean="0"/>
              <a:t> sure_____</a:t>
            </a:r>
          </a:p>
          <a:p>
            <a:pPr lvl="0"/>
            <a:r>
              <a:rPr lang="en-US" dirty="0" smtClean="0"/>
              <a:t>Do you face problem in understanding Indian (intelligible)accent ?</a:t>
            </a:r>
          </a:p>
          <a:p>
            <a:pPr lvl="1"/>
            <a:r>
              <a:rPr lang="en-US" dirty="0" smtClean="0"/>
              <a:t>Yes_____</a:t>
            </a:r>
          </a:p>
          <a:p>
            <a:pPr lvl="1"/>
            <a:r>
              <a:rPr lang="en-US" dirty="0" smtClean="0"/>
              <a:t>No_____</a:t>
            </a:r>
          </a:p>
          <a:p>
            <a:pPr lvl="1"/>
            <a:r>
              <a:rPr lang="en-US" dirty="0" smtClean="0"/>
              <a:t>Not sure____</a:t>
            </a:r>
          </a:p>
          <a:p>
            <a:pPr lvl="0"/>
            <a:r>
              <a:rPr lang="en-US" dirty="0" smtClean="0"/>
              <a:t>Do you face problem in understanding regional varieties of English ?</a:t>
            </a:r>
          </a:p>
          <a:p>
            <a:r>
              <a:rPr lang="en-US" dirty="0" smtClean="0"/>
              <a:t>            </a:t>
            </a:r>
            <a:r>
              <a:rPr lang="en-US" dirty="0" err="1" smtClean="0"/>
              <a:t>a.Yes</a:t>
            </a:r>
            <a:r>
              <a:rPr lang="en-US" dirty="0" smtClean="0"/>
              <a:t>______</a:t>
            </a:r>
          </a:p>
          <a:p>
            <a:r>
              <a:rPr lang="en-US" dirty="0" smtClean="0"/>
              <a:t>            b. No_____</a:t>
            </a:r>
          </a:p>
          <a:p>
            <a:r>
              <a:rPr lang="en-US" dirty="0" smtClean="0"/>
              <a:t>             c. Not sure_____</a:t>
            </a:r>
          </a:p>
          <a:p>
            <a:pPr lvl="0"/>
            <a:r>
              <a:rPr lang="en-US" dirty="0" smtClean="0"/>
              <a:t>Are the lectures structured?</a:t>
            </a:r>
          </a:p>
          <a:p>
            <a:pPr lvl="0"/>
            <a:r>
              <a:rPr lang="en-US" dirty="0" err="1" smtClean="0"/>
              <a:t>a.Yes</a:t>
            </a:r>
            <a:r>
              <a:rPr lang="en-US" dirty="0" smtClean="0"/>
              <a:t>_____</a:t>
            </a:r>
          </a:p>
          <a:p>
            <a:r>
              <a:rPr lang="en-US" dirty="0" smtClean="0"/>
              <a:t>b. No_____</a:t>
            </a:r>
          </a:p>
          <a:p>
            <a:r>
              <a:rPr lang="en-US" dirty="0" smtClean="0"/>
              <a:t>c. Not sure____</a:t>
            </a:r>
          </a:p>
          <a:p>
            <a:pPr lvl="0"/>
            <a:r>
              <a:rPr lang="en-US" dirty="0" smtClean="0"/>
              <a:t>Any suggestions  you would like to give to your professor on lectures?</a:t>
            </a:r>
          </a:p>
          <a:p>
            <a:r>
              <a:rPr lang="en-US" dirty="0" smtClean="0"/>
              <a:t> </a:t>
            </a:r>
          </a:p>
          <a:p>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Interpretation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responses that we got from our  questionnaire reveal that  out of twenty students, 12 are able to comprehend  lectures completely. There are 8 who cannot  comprehend fully. 15 students are able to  identify  important points and less-important points and 5 students  face difficulties in identifying the main and subsidiary points. 15 students can identify the topic  of the lecture successfully where as   few can do it sometimes depending on the particular lecturer. But we can not say that no students has any difficulty, because there are very few (2 of them) who cannot identify the topic at all. </a:t>
            </a:r>
          </a:p>
          <a:p>
            <a:r>
              <a:rPr lang="en-US" dirty="0" smtClean="0"/>
              <a:t>We can say that probably almost   all (20) students can understand  the British accent as well as  Indian (intelligible) accent with out much difficulty. But they  say that it takes some time to be familiar with it. When it comes to the regional  varieties of English , many are not comfortable with it. About the organization of the lecture, 13 students are not sure. They say some lectures are well-organized where as some other lead to  digressions. Students suggest that they need more examples  to understand the content clearly. They don’t like long lectures and suggest  for breaks in between. Perhaps some  kind of interaction in between  will be better. </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447800"/>
          </a:xfrm>
        </p:spPr>
        <p:txBody>
          <a:bodyPr/>
          <a:lstStyle/>
          <a:p>
            <a:pPr algn="ctr"/>
            <a:endParaRPr lang="en-US" dirty="0"/>
          </a:p>
        </p:txBody>
      </p:sp>
      <p:sp>
        <p:nvSpPr>
          <p:cNvPr id="3" name="Content Placeholder 2"/>
          <p:cNvSpPr>
            <a:spLocks noGrp="1"/>
          </p:cNvSpPr>
          <p:nvPr>
            <p:ph idx="1"/>
          </p:nvPr>
        </p:nvSpPr>
        <p:spPr/>
        <p:txBody>
          <a:bodyPr/>
          <a:lstStyle/>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r">
              <a:buNone/>
            </a:pPr>
            <a:endParaRPr lang="en-US" dirty="0" smtClean="0"/>
          </a:p>
          <a:p>
            <a:pPr algn="r">
              <a:buNone/>
            </a:pPr>
            <a:r>
              <a:rPr lang="en-US" dirty="0" err="1" smtClean="0"/>
              <a:t>Anand</a:t>
            </a:r>
            <a:r>
              <a:rPr lang="en-US" dirty="0" smtClean="0"/>
              <a:t>  </a:t>
            </a:r>
            <a:r>
              <a:rPr lang="en-US" dirty="0" err="1" smtClean="0"/>
              <a:t>Mahanand</a:t>
            </a:r>
            <a:endParaRPr lang="en-US" dirty="0" smtClean="0"/>
          </a:p>
          <a:p>
            <a:pPr algn="r">
              <a:buNone/>
            </a:pPr>
            <a:r>
              <a:rPr lang="en-US" dirty="0" smtClean="0"/>
              <a:t>amahanand991@gmail.com</a:t>
            </a:r>
          </a:p>
          <a:p>
            <a:pPr>
              <a:buNone/>
            </a:pPr>
            <a:endParaRPr lang="en-US" dirty="0"/>
          </a:p>
        </p:txBody>
      </p:sp>
      <p:sp>
        <p:nvSpPr>
          <p:cNvPr id="7" name="Rectangle 6"/>
          <p:cNvSpPr/>
          <p:nvPr/>
        </p:nvSpPr>
        <p:spPr>
          <a:xfrm>
            <a:off x="2362200" y="2989660"/>
            <a:ext cx="4322658"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Materials</a:t>
            </a:r>
            <a:endParaRPr lang="en-US" dirty="0"/>
          </a:p>
        </p:txBody>
      </p:sp>
      <p:sp>
        <p:nvSpPr>
          <p:cNvPr id="3" name="Content Placeholder 2"/>
          <p:cNvSpPr>
            <a:spLocks noGrp="1"/>
          </p:cNvSpPr>
          <p:nvPr>
            <p:ph idx="1"/>
          </p:nvPr>
        </p:nvSpPr>
        <p:spPr/>
        <p:txBody>
          <a:bodyPr/>
          <a:lstStyle/>
          <a:p>
            <a:r>
              <a:rPr lang="en-US" dirty="0" smtClean="0"/>
              <a:t>Preparing a working bibliography including</a:t>
            </a:r>
          </a:p>
          <a:p>
            <a:pPr lvl="1"/>
            <a:r>
              <a:rPr lang="en-US" dirty="0" smtClean="0"/>
              <a:t>Books, articles, abstracts, dissertations</a:t>
            </a:r>
          </a:p>
          <a:p>
            <a:pPr lvl="1"/>
            <a:r>
              <a:rPr lang="en-US" dirty="0" smtClean="0"/>
              <a:t>Follow </a:t>
            </a:r>
            <a:r>
              <a:rPr lang="en-US" dirty="0" smtClean="0"/>
              <a:t>MLA </a:t>
            </a:r>
            <a:r>
              <a:rPr lang="en-US" dirty="0" smtClean="0"/>
              <a:t>style of  documentation   from the beginning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of </a:t>
            </a:r>
            <a:r>
              <a:rPr lang="en-US" dirty="0" smtClean="0"/>
              <a:t>m</a:t>
            </a:r>
            <a:r>
              <a:rPr lang="en-US" dirty="0" smtClean="0"/>
              <a:t>aterials</a:t>
            </a:r>
            <a:endParaRPr lang="en-US" dirty="0"/>
          </a:p>
        </p:txBody>
      </p:sp>
      <p:sp>
        <p:nvSpPr>
          <p:cNvPr id="3" name="Content Placeholder 2"/>
          <p:cNvSpPr>
            <a:spLocks noGrp="1"/>
          </p:cNvSpPr>
          <p:nvPr>
            <p:ph idx="1"/>
          </p:nvPr>
        </p:nvSpPr>
        <p:spPr/>
        <p:txBody>
          <a:bodyPr/>
          <a:lstStyle/>
          <a:p>
            <a:r>
              <a:rPr lang="en-US" dirty="0" smtClean="0"/>
              <a:t>First reading(go through all but select </a:t>
            </a:r>
            <a:r>
              <a:rPr lang="en-US" dirty="0" smtClean="0"/>
              <a:t>whatever </a:t>
            </a:r>
            <a:r>
              <a:rPr lang="en-US" dirty="0" smtClean="0"/>
              <a:t>is </a:t>
            </a:r>
            <a:r>
              <a:rPr lang="en-US" dirty="0" smtClean="0"/>
              <a:t>relevant to your topic.</a:t>
            </a:r>
            <a:endParaRPr lang="en-US" dirty="0" smtClean="0"/>
          </a:p>
          <a:p>
            <a:r>
              <a:rPr lang="en-US" dirty="0" smtClean="0"/>
              <a:t>Choose your primary texts and read them </a:t>
            </a:r>
            <a:r>
              <a:rPr lang="en-US" dirty="0" smtClean="0"/>
              <a:t>closely.</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Prepare an outline of your paper. It may include: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Topic</a:t>
            </a:r>
            <a:endParaRPr lang="en-US" dirty="0" smtClean="0"/>
          </a:p>
          <a:p>
            <a:r>
              <a:rPr lang="en-US" b="1" dirty="0" smtClean="0"/>
              <a:t>Objective</a:t>
            </a:r>
            <a:endParaRPr lang="en-US" dirty="0" smtClean="0"/>
          </a:p>
          <a:p>
            <a:r>
              <a:rPr lang="en-US" b="1" dirty="0" smtClean="0"/>
              <a:t>Review of Literature</a:t>
            </a:r>
            <a:endParaRPr lang="en-US" dirty="0" smtClean="0"/>
          </a:p>
          <a:p>
            <a:r>
              <a:rPr lang="en-US" b="1" dirty="0" smtClean="0"/>
              <a:t>Your focus</a:t>
            </a:r>
            <a:endParaRPr lang="en-US" dirty="0" smtClean="0"/>
          </a:p>
          <a:p>
            <a:r>
              <a:rPr lang="en-US" b="1" dirty="0" smtClean="0"/>
              <a:t>Approach/theoretical framework</a:t>
            </a:r>
            <a:endParaRPr lang="en-US" dirty="0" smtClean="0"/>
          </a:p>
          <a:p>
            <a:r>
              <a:rPr lang="en-US" b="1" dirty="0" smtClean="0"/>
              <a:t>Texts to be used</a:t>
            </a:r>
            <a:endParaRPr lang="en-US" dirty="0" smtClean="0"/>
          </a:p>
          <a:p>
            <a:r>
              <a:rPr lang="en-US" b="1" dirty="0" smtClean="0"/>
              <a:t>Introduction</a:t>
            </a:r>
            <a:endParaRPr lang="en-US" dirty="0" smtClean="0"/>
          </a:p>
          <a:p>
            <a:r>
              <a:rPr lang="en-US" b="1" dirty="0" smtClean="0"/>
              <a:t>Argument</a:t>
            </a:r>
            <a:endParaRPr lang="en-US" dirty="0" smtClean="0"/>
          </a:p>
          <a:p>
            <a:r>
              <a:rPr lang="en-US" b="1" dirty="0" smtClean="0"/>
              <a:t>Conclusion</a:t>
            </a:r>
            <a:endParaRPr lang="en-US" dirty="0" smtClean="0"/>
          </a:p>
          <a:p>
            <a:r>
              <a:rPr lang="en-US" b="1" dirty="0" smtClean="0"/>
              <a:t>References</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and making notes</a:t>
            </a:r>
            <a:endParaRPr lang="en-US" dirty="0"/>
          </a:p>
        </p:txBody>
      </p:sp>
      <p:sp>
        <p:nvSpPr>
          <p:cNvPr id="3" name="Content Placeholder 2"/>
          <p:cNvSpPr>
            <a:spLocks noGrp="1"/>
          </p:cNvSpPr>
          <p:nvPr>
            <p:ph idx="1"/>
          </p:nvPr>
        </p:nvSpPr>
        <p:spPr/>
        <p:txBody>
          <a:bodyPr/>
          <a:lstStyle/>
          <a:p>
            <a:r>
              <a:rPr lang="en-US" dirty="0" smtClean="0"/>
              <a:t>Read the primary texts again closely and </a:t>
            </a:r>
          </a:p>
          <a:p>
            <a:r>
              <a:rPr lang="en-US" dirty="0" smtClean="0"/>
              <a:t>Identify important points and make notes</a:t>
            </a:r>
          </a:p>
          <a:p>
            <a:r>
              <a:rPr lang="en-US" dirty="0" smtClean="0"/>
              <a:t>Don’t forget to  write the page no below</a:t>
            </a:r>
          </a:p>
          <a:p>
            <a:r>
              <a:rPr lang="en-US" dirty="0" smtClean="0"/>
              <a:t>If possible key in your notes on your computer</a:t>
            </a:r>
          </a:p>
          <a:p>
            <a:r>
              <a:rPr lang="en-US" dirty="0" smtClean="0"/>
              <a:t>See how notes have been </a:t>
            </a:r>
            <a:r>
              <a:rPr lang="en-US" dirty="0" smtClean="0"/>
              <a:t>made </a:t>
            </a:r>
            <a:r>
              <a:rPr lang="en-US" dirty="0" smtClean="0"/>
              <a:t>from the novel </a:t>
            </a:r>
            <a:r>
              <a:rPr lang="en-US" i="1" dirty="0" smtClean="0"/>
              <a:t>Heart of Darkness</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572512"/>
          </a:xfrm>
        </p:spPr>
        <p:txBody>
          <a:bodyPr>
            <a:normAutofit fontScale="90000"/>
          </a:bodyPr>
          <a:lstStyle/>
          <a:p>
            <a:pPr algn="l"/>
            <a:r>
              <a:rPr lang="en-US" dirty="0" smtClean="0"/>
              <a:t>Conrad, Joseph. </a:t>
            </a:r>
            <a:r>
              <a:rPr lang="en-US" i="1" dirty="0" smtClean="0"/>
              <a:t>Heart of Darkness</a:t>
            </a:r>
            <a:r>
              <a:rPr lang="en-US" dirty="0" smtClean="0"/>
              <a:t>. London: Vintage,2007</a:t>
            </a:r>
            <a:r>
              <a:rPr lang="en-US" dirty="0" smtClean="0"/>
              <a:t>. </a:t>
            </a:r>
            <a:r>
              <a:rPr lang="en-US" dirty="0" smtClean="0"/>
              <a:t/>
            </a:r>
            <a:br>
              <a:rPr lang="en-US" dirty="0" smtClean="0"/>
            </a:br>
            <a:r>
              <a:rPr lang="en-US" dirty="0" smtClean="0"/>
              <a:t>Notes from the Primary Text.</a:t>
            </a:r>
            <a:br>
              <a:rPr lang="en-US" dirty="0" smtClean="0"/>
            </a:br>
            <a:r>
              <a:rPr lang="en-US" dirty="0" smtClean="0"/>
              <a:t>Note 1 </a:t>
            </a:r>
            <a:endParaRPr lang="en-US" dirty="0"/>
          </a:p>
        </p:txBody>
      </p:sp>
      <p:sp>
        <p:nvSpPr>
          <p:cNvPr id="3" name="Content Placeholder 2"/>
          <p:cNvSpPr>
            <a:spLocks noGrp="1"/>
          </p:cNvSpPr>
          <p:nvPr>
            <p:ph idx="1"/>
          </p:nvPr>
        </p:nvSpPr>
        <p:spPr>
          <a:xfrm>
            <a:off x="457200" y="3429000"/>
            <a:ext cx="8229600" cy="2895600"/>
          </a:xfrm>
        </p:spPr>
        <p:txBody>
          <a:bodyPr/>
          <a:lstStyle/>
          <a:p>
            <a:pPr>
              <a:buNone/>
            </a:pPr>
            <a:r>
              <a:rPr lang="en-US" dirty="0" smtClean="0"/>
              <a:t>“ I had then, as you remember, just returned to London  after a lot of Indian Ocean, Pacific, China Seas- a regular close of the East-six years or so I was loafing about, hindering your homes, just as though I had got a heavenly mission to civilize you.”(9).</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2</a:t>
            </a:r>
            <a:endParaRPr lang="en-US" dirty="0"/>
          </a:p>
        </p:txBody>
      </p:sp>
      <p:sp>
        <p:nvSpPr>
          <p:cNvPr id="3" name="Content Placeholder 2"/>
          <p:cNvSpPr>
            <a:spLocks noGrp="1"/>
          </p:cNvSpPr>
          <p:nvPr>
            <p:ph idx="1"/>
          </p:nvPr>
        </p:nvSpPr>
        <p:spPr/>
        <p:txBody>
          <a:bodyPr/>
          <a:lstStyle/>
          <a:p>
            <a:pPr>
              <a:buNone/>
            </a:pPr>
            <a:r>
              <a:rPr lang="en-US" dirty="0" smtClean="0"/>
              <a:t>“The earth seemed unearthly. We are accustomed to look upon the shackled form of a conquered monster but these you could look at a thing monstrous and free. It was unearthly, and the men were- No, they were not inhuman. Well you know that  was the worst of it- this suspicion of their not being in human.” (50).</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3</a:t>
            </a:r>
            <a:endParaRPr lang="en-US" dirty="0"/>
          </a:p>
        </p:txBody>
      </p:sp>
      <p:sp>
        <p:nvSpPr>
          <p:cNvPr id="3" name="Content Placeholder 2"/>
          <p:cNvSpPr>
            <a:spLocks noGrp="1"/>
          </p:cNvSpPr>
          <p:nvPr>
            <p:ph idx="1"/>
          </p:nvPr>
        </p:nvSpPr>
        <p:spPr/>
        <p:txBody>
          <a:bodyPr/>
          <a:lstStyle/>
          <a:p>
            <a:pPr>
              <a:buNone/>
            </a:pPr>
            <a:r>
              <a:rPr lang="en-US" dirty="0" smtClean="0"/>
              <a:t>“They howled and leaped, and spun and made horrid faces; but what thrilled you was just the thought of their humanity-like yours” (50).</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184</TotalTime>
  <Words>1107</Words>
  <Application>Microsoft Office PowerPoint</Application>
  <PresentationFormat>On-screen Show (4:3)</PresentationFormat>
  <Paragraphs>149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How to Write an Assignment?</vt:lpstr>
      <vt:lpstr>Selecting a topic</vt:lpstr>
      <vt:lpstr>Collection of Materials</vt:lpstr>
      <vt:lpstr>Survey of materials</vt:lpstr>
      <vt:lpstr>Prepare an outline of your paper. It may include:</vt:lpstr>
      <vt:lpstr>Reading and making notes</vt:lpstr>
      <vt:lpstr>Conrad, Joseph. Heart of Darkness. London: Vintage,2007.  Notes from the Primary Text. Note 1 </vt:lpstr>
      <vt:lpstr>Note 2</vt:lpstr>
      <vt:lpstr>Note 3</vt:lpstr>
      <vt:lpstr>Notes 4&amp;5</vt:lpstr>
      <vt:lpstr>Notes from  critical texts Note 1</vt:lpstr>
      <vt:lpstr>Note 2</vt:lpstr>
      <vt:lpstr>Note 3</vt:lpstr>
      <vt:lpstr>Note 4</vt:lpstr>
      <vt:lpstr>Writing the Paper</vt:lpstr>
      <vt:lpstr>Abstract</vt:lpstr>
      <vt:lpstr> Introduction</vt:lpstr>
      <vt:lpstr>Argument</vt:lpstr>
      <vt:lpstr>Conclusion</vt:lpstr>
      <vt:lpstr>Works Cited</vt:lpstr>
      <vt:lpstr>Writing an Assignment in ELT area</vt:lpstr>
      <vt:lpstr>Writing the Assignment</vt:lpstr>
      <vt:lpstr>Sample of a questionnaire</vt:lpstr>
      <vt:lpstr>Data Interpretation</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Assignment?</dc:title>
  <dc:creator/>
  <cp:lastModifiedBy> Dr Anand</cp:lastModifiedBy>
  <cp:revision>40</cp:revision>
  <dcterms:created xsi:type="dcterms:W3CDTF">2006-08-16T00:00:00Z</dcterms:created>
  <dcterms:modified xsi:type="dcterms:W3CDTF">2012-07-17T14:18:22Z</dcterms:modified>
</cp:coreProperties>
</file>